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76" r:id="rId2"/>
    <p:sldId id="619" r:id="rId3"/>
    <p:sldId id="621" r:id="rId4"/>
    <p:sldId id="620" r:id="rId5"/>
    <p:sldId id="622" r:id="rId6"/>
    <p:sldId id="623" r:id="rId7"/>
    <p:sldId id="624" r:id="rId8"/>
    <p:sldId id="625" r:id="rId9"/>
    <p:sldId id="626" r:id="rId10"/>
    <p:sldId id="627" r:id="rId11"/>
    <p:sldId id="655" r:id="rId12"/>
    <p:sldId id="656" r:id="rId13"/>
    <p:sldId id="657" r:id="rId14"/>
    <p:sldId id="658" r:id="rId15"/>
    <p:sldId id="628" r:id="rId16"/>
    <p:sldId id="629" r:id="rId17"/>
    <p:sldId id="630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2" r:id="rId29"/>
    <p:sldId id="641" r:id="rId30"/>
    <p:sldId id="652" r:id="rId31"/>
    <p:sldId id="653" r:id="rId32"/>
    <p:sldId id="654" r:id="rId33"/>
    <p:sldId id="646" r:id="rId34"/>
    <p:sldId id="648" r:id="rId35"/>
    <p:sldId id="649" r:id="rId36"/>
    <p:sldId id="651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4" autoAdjust="0"/>
    <p:restoredTop sz="94660"/>
  </p:normalViewPr>
  <p:slideViewPr>
    <p:cSldViewPr snapToGrid="0">
      <p:cViewPr varScale="1">
        <p:scale>
          <a:sx n="60" d="100"/>
          <a:sy n="60" d="100"/>
        </p:scale>
        <p:origin x="-768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28</a:t>
            </a:fld>
            <a:endParaRPr lang="en-US" alt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311952-1A38-4A53-9768-B4F19569065D}" type="slidenum">
              <a:rPr lang="en-US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\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31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31213" y="4560392"/>
            <a:ext cx="5852775" cy="4320896"/>
          </a:xfrm>
          <a:noFill/>
          <a:ln/>
        </p:spPr>
        <p:txBody>
          <a:bodyPr tIns="9809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670902" algn="l"/>
                <a:tab pos="1341804" algn="l"/>
                <a:tab pos="2012705" algn="l"/>
                <a:tab pos="2683607" algn="l"/>
                <a:tab pos="3354509" algn="l"/>
                <a:tab pos="4025411" algn="l"/>
                <a:tab pos="4696313" algn="l"/>
                <a:tab pos="5367214" algn="l"/>
              </a:tabLst>
            </a:pPr>
            <a:r>
              <a:rPr/>
              <a:t> Map of the Gulf of California, Mexico. The numbered sites correspond to: (1) Rocas Consag; (2) San Jorge; (3) Los Lobos; (4) Granito; (5) Los Cantiles; (6) Los Machos; (7) El Partido; (8) Rasito; (9) San Esteban; (10) San Pedro Martir; (11) San Pedro Nolasco; (12) Los Islotes; (13) Farallon de San Ignacio. Circles show the four subpopulations selected by the best‐fit model (Table 1).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EFFF12-A9CA-4B7D-BD82-C20626F6E180}" type="slidenum">
              <a:rPr lang="en-US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BA0C2F-F99A-4869-99B3-B963BE744405}" type="slidenum">
              <a:rPr lang="en-US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D85597-2DF8-41A5-A2B7-8607A4C7C868}" type="slidenum">
              <a:rPr lang="en-US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02A192-2B88-496A-9583-5A6FE58056E2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1AD410-67DC-4190-AD6C-6C9EC163D06F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15C8B06-EFA9-4BFE-A0FA-7495002C8373}" type="slidenum">
              <a:rPr lang="en-US" altLang="en-US" smtClean="0"/>
              <a:pPr/>
              <a:t>19</a:t>
            </a:fld>
            <a:endParaRPr lang="en-US" alt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364AF-8A8E-4234-A625-1140555211CE}" type="slidenum">
              <a:rPr lang="en-US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DEC57A4-0E32-4043-A0C1-1485F1456F77}" type="slidenum">
              <a:rPr lang="en-US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920C7C-EEF1-4FDD-8191-554308BB2F4F}" type="slidenum">
              <a:rPr lang="en-US" altLang="en-US" smtClean="0"/>
              <a:pPr/>
              <a:t>25</a:t>
            </a:fld>
            <a:endParaRPr lang="en-US" alt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Add the subpopulation and remind that we suppose there are 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5DF23A-3D5D-412C-9260-8033CF35D360}" type="slidenum">
              <a:rPr lang="en-US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Color coding; remind that these are logged data;  next slide different structures….   Z matrices with different structures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8CA0C4-D540-4F9A-9C2A-F835DD40972D}" type="slidenum">
              <a:rPr lang="en-US" altLang="en-US" smtClean="0"/>
              <a:pPr/>
              <a:t>27</a:t>
            </a:fld>
            <a:endParaRPr lang="en-US" alt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/>
              <a:t>Show where R comes from; different structures;  5x5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578EE-BCEB-4051-A285-26BC7772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00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F0D66-659B-4279-8842-55C00870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46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nlinelibrary.wiley.com/doi/10.1111/j.1365-2664.2009.01745.x/full#f1" TargetMode="External"/><Relationship Id="rId5" Type="http://schemas.openxmlformats.org/officeDocument/2006/relationships/hyperlink" Target="http://onlinelibrary.wiley.com/doi/10.1111/jpe.2010.47.issue-1/issuetoc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782347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 multivariate state-space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models</a:t>
            </a:r>
            <a:b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</a:t>
            </a:r>
            <a:r>
              <a:rPr lang="en-US" sz="24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multi-site population data as the </a:t>
            </a:r>
            <a:r>
              <a:rPr lang="en-US" sz="24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 smtClean="0">
                <a:latin typeface="Calibri" charset="0"/>
              </a:rPr>
              <a:t>Eli Holmes</a:t>
            </a:r>
            <a:endParaRPr lang="en-US" sz="2800" dirty="0">
              <a:latin typeface="Calibri" charset="0"/>
            </a:endParaRP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19 January 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smtClean="0">
                <a:solidFill>
                  <a:schemeClr val="tx2"/>
                </a:solidFill>
              </a:rPr>
              <a:t>Example of errors coming from these variance-covariance matrices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7763"/>
            <a:ext cx="6167438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133600" y="1271588"/>
            <a:ext cx="16335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unconstrained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5181600" y="1271588"/>
            <a:ext cx="15700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equal var-cov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1898650" y="4014788"/>
            <a:ext cx="21336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equal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770438" y="4017963"/>
            <a:ext cx="23907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unequal</a:t>
            </a:r>
          </a:p>
        </p:txBody>
      </p:sp>
      <p:sp>
        <p:nvSpPr>
          <p:cNvPr id="13320" name="TextBox 6"/>
          <p:cNvSpPr txBox="1">
            <a:spLocks noChangeArrowheads="1"/>
          </p:cNvSpPr>
          <p:nvPr/>
        </p:nvSpPr>
        <p:spPr bwMode="auto">
          <a:xfrm>
            <a:off x="115725" y="2500637"/>
            <a:ext cx="11159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charset="0"/>
              </a:rPr>
              <a:t>error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Arial" charset="0"/>
              </a:rPr>
              <a:t>= how much the pop. growth rate is above or below average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551641" y="6529226"/>
            <a:ext cx="2686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rial" charset="0"/>
              </a:rPr>
              <a:t>mvrnorm</a:t>
            </a:r>
            <a:r>
              <a:rPr lang="en-US" altLang="en-US" sz="1400" dirty="0">
                <a:latin typeface="Arial" charset="0"/>
              </a:rPr>
              <a:t>(10,rep(0,3),</a:t>
            </a:r>
            <a:r>
              <a:rPr lang="en-US" altLang="en-US" sz="1400" dirty="0" err="1">
                <a:latin typeface="Arial" charset="0"/>
              </a:rPr>
              <a:t>diag</a:t>
            </a:r>
            <a:r>
              <a:rPr lang="en-US" altLang="en-US" sz="1400" dirty="0">
                <a:latin typeface="Arial" charset="0"/>
              </a:rPr>
              <a:t>(.1,3))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sz="3600" dirty="0" smtClean="0"/>
              <a:t>Fitting MARSS models using the MARSS R Package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r>
              <a:rPr lang="en-US" dirty="0" smtClean="0"/>
              <a:t>Fits MARSS models</a:t>
            </a:r>
          </a:p>
          <a:p>
            <a:r>
              <a:rPr lang="en-US" i="1" dirty="0" smtClean="0"/>
              <a:t>Model specification is 1-to-1 with the equation for the model</a:t>
            </a:r>
          </a:p>
          <a:p>
            <a:r>
              <a:rPr lang="en-US" dirty="0" smtClean="0"/>
              <a:t>General, fits any MARSS model with Gaussian errors.</a:t>
            </a:r>
            <a:endParaRPr lang="en-US" sz="2800" dirty="0" smtClean="0"/>
          </a:p>
          <a:p>
            <a:r>
              <a:rPr lang="en-US" sz="2800" b="1" dirty="0" smtClean="0"/>
              <a:t>BUT</a:t>
            </a:r>
          </a:p>
          <a:p>
            <a:r>
              <a:rPr lang="en-US" sz="2800" dirty="0" smtClean="0"/>
              <a:t>Maximum likelihood</a:t>
            </a:r>
          </a:p>
          <a:p>
            <a:r>
              <a:rPr lang="en-US" sz="2800" dirty="0" smtClean="0"/>
              <a:t>Slow for large data sets.  Students working with large data sets have gotten huge speed improvements by coding their models in TMB (or ADMB).</a:t>
            </a:r>
            <a:endParaRPr lang="en-US" sz="28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45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dirty="0" smtClean="0"/>
              <a:t>MARSS R Package Model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marL="0" indent="0" algn="ctr">
              <a:buNone/>
            </a:pPr>
            <a:r>
              <a:rPr lang="en-US" sz="2400" dirty="0" smtClean="0"/>
              <a:t>X(t) = </a:t>
            </a:r>
            <a:r>
              <a:rPr lang="en-US" sz="2400" b="1" dirty="0" smtClean="0">
                <a:solidFill>
                  <a:srgbClr val="FF0000"/>
                </a:solidFill>
              </a:rPr>
              <a:t>B</a:t>
            </a:r>
            <a:r>
              <a:rPr lang="en-US" sz="2400" dirty="0" smtClean="0"/>
              <a:t> X(t-1) + </a:t>
            </a:r>
            <a:r>
              <a:rPr lang="en-US" sz="2400" b="1" dirty="0" smtClean="0">
                <a:solidFill>
                  <a:srgbClr val="FF0000"/>
                </a:solidFill>
              </a:rPr>
              <a:t>U</a:t>
            </a:r>
            <a:r>
              <a:rPr lang="en-US" sz="2400" dirty="0" smtClean="0"/>
              <a:t> + w(t), w(t) ~ N(0, </a:t>
            </a:r>
            <a:r>
              <a:rPr lang="en-US" sz="2400" b="1" dirty="0" smtClean="0">
                <a:solidFill>
                  <a:srgbClr val="FF0000"/>
                </a:solidFill>
              </a:rPr>
              <a:t>Q</a:t>
            </a:r>
            <a:r>
              <a:rPr lang="en-US" sz="2400" dirty="0" smtClean="0"/>
              <a:t>)</a:t>
            </a:r>
          </a:p>
          <a:p>
            <a:pPr marL="0" indent="0" algn="ctr">
              <a:buNone/>
            </a:pPr>
            <a:r>
              <a:rPr lang="en-US" sz="2400" dirty="0" smtClean="0"/>
              <a:t>Y(t) = </a:t>
            </a:r>
            <a:r>
              <a:rPr lang="en-US" sz="2400" b="1" dirty="0" smtClean="0">
                <a:solidFill>
                  <a:srgbClr val="FF0000"/>
                </a:solidFill>
              </a:rPr>
              <a:t>Z</a:t>
            </a:r>
            <a:r>
              <a:rPr lang="en-US" sz="2400" dirty="0" smtClean="0"/>
              <a:t> X(t) + 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/>
              <a:t> + v(t), v(t) ~ N(0,</a:t>
            </a:r>
            <a:r>
              <a:rPr lang="en-US" sz="2400" b="1" dirty="0" smtClean="0">
                <a:solidFill>
                  <a:srgbClr val="FF0000"/>
                </a:solidFill>
              </a:rPr>
              <a:t>R</a:t>
            </a:r>
            <a:r>
              <a:rPr lang="en-US" sz="2400" dirty="0" smtClean="0"/>
              <a:t>)</a:t>
            </a:r>
          </a:p>
          <a:p>
            <a:endParaRPr lang="en-US" sz="1400" dirty="0"/>
          </a:p>
          <a:p>
            <a:r>
              <a:rPr lang="en-US" sz="1800" b="1" dirty="0">
                <a:latin typeface="Courier" pitchFamily="49" charset="0"/>
              </a:rPr>
              <a:t>fit2=MARSS(</a:t>
            </a:r>
            <a:r>
              <a:rPr lang="en-US" sz="1800" b="1" dirty="0" err="1">
                <a:latin typeface="Courier" pitchFamily="49" charset="0"/>
              </a:rPr>
              <a:t>y,model</a:t>
            </a:r>
            <a:r>
              <a:rPr lang="en-US" sz="1800" b="1" dirty="0">
                <a:latin typeface="Courier" pitchFamily="49" charset="0"/>
              </a:rPr>
              <a:t>=</a:t>
            </a:r>
            <a:r>
              <a:rPr lang="en-US" sz="1800" b="1" dirty="0" err="1">
                <a:latin typeface="Courier" pitchFamily="49" charset="0"/>
              </a:rPr>
              <a:t>mod.list</a:t>
            </a:r>
            <a:r>
              <a:rPr lang="en-US" sz="1800" b="1" dirty="0">
                <a:latin typeface="Courier" pitchFamily="49" charset="0"/>
              </a:rPr>
              <a:t>)</a:t>
            </a:r>
          </a:p>
          <a:p>
            <a:endParaRPr lang="en-US" sz="1800" dirty="0" smtClean="0"/>
          </a:p>
          <a:p>
            <a:r>
              <a:rPr lang="en-US" sz="2400" b="1" dirty="0" smtClean="0">
                <a:latin typeface="Courier" pitchFamily="49" charset="0"/>
              </a:rPr>
              <a:t>y</a:t>
            </a:r>
            <a:r>
              <a:rPr lang="en-US" sz="2400" dirty="0" smtClean="0"/>
              <a:t> is data; </a:t>
            </a:r>
            <a:r>
              <a:rPr lang="en-US" sz="2400" b="1" dirty="0" smtClean="0">
                <a:latin typeface="Courier" pitchFamily="49" charset="0"/>
              </a:rPr>
              <a:t>model</a:t>
            </a:r>
            <a:r>
              <a:rPr lang="en-US" sz="2400" dirty="0" smtClean="0"/>
              <a:t> tells MARSS what the parameters are</a:t>
            </a:r>
          </a:p>
          <a:p>
            <a:r>
              <a:rPr lang="en-US" sz="2400" dirty="0" smtClean="0"/>
              <a:t>The parameters are MATRICES</a:t>
            </a:r>
          </a:p>
          <a:p>
            <a:r>
              <a:rPr lang="en-US" sz="2400" dirty="0" smtClean="0"/>
              <a:t>You write matrices just like they appear in your model on paper. Matrices must be MATRICES (not scalars, not vectors)</a:t>
            </a:r>
          </a:p>
          <a:p>
            <a:r>
              <a:rPr lang="en-US" sz="2400" dirty="0" smtClean="0"/>
              <a:t>You pass </a:t>
            </a:r>
            <a:r>
              <a:rPr lang="en-US" sz="2400" b="1" dirty="0" smtClean="0">
                <a:latin typeface="Courier" pitchFamily="49" charset="0"/>
              </a:rPr>
              <a:t>model</a:t>
            </a:r>
            <a:r>
              <a:rPr lang="en-US" sz="2400" dirty="0" smtClean="0"/>
              <a:t> to MARSS as a list</a:t>
            </a:r>
          </a:p>
          <a:p>
            <a:endParaRPr lang="en-US" sz="1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3"/>
            <a:ext cx="8229600" cy="9551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X(t) = </a:t>
            </a:r>
            <a:r>
              <a:rPr lang="en-US" sz="2000" b="1" dirty="0" smtClean="0">
                <a:solidFill>
                  <a:srgbClr val="FF0000"/>
                </a:solidFill>
              </a:rPr>
              <a:t>B</a:t>
            </a:r>
            <a:r>
              <a:rPr lang="en-US" sz="2000" dirty="0" smtClean="0"/>
              <a:t> X(t-1) + </a:t>
            </a:r>
            <a:r>
              <a:rPr lang="en-US" sz="2000" b="1" dirty="0" smtClean="0">
                <a:solidFill>
                  <a:srgbClr val="FF0000"/>
                </a:solidFill>
              </a:rPr>
              <a:t>U</a:t>
            </a:r>
            <a:r>
              <a:rPr lang="en-US" sz="2000" dirty="0" smtClean="0"/>
              <a:t> + w(t), w(t) ~ N(0, </a:t>
            </a:r>
            <a:r>
              <a:rPr lang="en-US" sz="2000" b="1" dirty="0" smtClean="0">
                <a:solidFill>
                  <a:srgbClr val="FF0000"/>
                </a:solidFill>
              </a:rPr>
              <a:t>Q</a:t>
            </a:r>
            <a:r>
              <a:rPr lang="en-US" sz="2000" dirty="0" smtClean="0"/>
              <a:t>)</a:t>
            </a:r>
          </a:p>
          <a:p>
            <a:pPr marL="0" indent="0" algn="ctr">
              <a:buNone/>
            </a:pPr>
            <a:r>
              <a:rPr lang="en-US" sz="2000" dirty="0" smtClean="0"/>
              <a:t>Y(t) = </a:t>
            </a:r>
            <a:r>
              <a:rPr lang="en-US" sz="2000" b="1" dirty="0" smtClean="0">
                <a:solidFill>
                  <a:srgbClr val="FF0000"/>
                </a:solidFill>
              </a:rPr>
              <a:t>Z</a:t>
            </a:r>
            <a:r>
              <a:rPr lang="en-US" sz="2000" dirty="0" smtClean="0"/>
              <a:t> X(t) + </a:t>
            </a:r>
            <a:r>
              <a:rPr lang="en-US" sz="2000" b="1" dirty="0" smtClean="0">
                <a:solidFill>
                  <a:srgbClr val="FF0000"/>
                </a:solidFill>
              </a:rPr>
              <a:t>A</a:t>
            </a:r>
            <a:r>
              <a:rPr lang="en-US" sz="2000" dirty="0" smtClean="0"/>
              <a:t> + v(t), v(t) ~ N(0,</a:t>
            </a:r>
            <a:r>
              <a:rPr lang="en-US" sz="2000" b="1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0824" y="1462545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say we want to fit this model: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027840"/>
            <a:ext cx="5279760" cy="136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7" y="4433395"/>
            <a:ext cx="5943600" cy="1123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9484" y="3963873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in matrix form: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644" y="790646"/>
            <a:ext cx="1916575" cy="406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 smtClean="0"/>
          </a:p>
          <a:p>
            <a:pPr marL="0" indent="0">
              <a:buFont typeface="Arial" charset="0"/>
              <a:buNone/>
            </a:pPr>
            <a:endParaRPr lang="en-US" sz="1400" dirty="0" smtClean="0"/>
          </a:p>
          <a:p>
            <a:pPr marL="0" indent="0">
              <a:buFont typeface="Arial" charset="0"/>
              <a:buNone/>
            </a:pPr>
            <a:r>
              <a:rPr lang="en-US" sz="2000" dirty="0" err="1" smtClean="0"/>
              <a:t>mod.list</a:t>
            </a:r>
            <a:r>
              <a:rPr lang="en-US" sz="2000" dirty="0" smtClean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U=matrix(“u"),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x0=matrix(0),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B=matrix(1),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Q=matrix(0.1),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Z=matrix(1),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A=matrix(0),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R=matrix("r"),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</a:t>
            </a:r>
            <a:r>
              <a:rPr lang="en-US" sz="2000" dirty="0" err="1" smtClean="0"/>
              <a:t>tinitx</a:t>
            </a:r>
            <a:r>
              <a:rPr lang="en-US" sz="2000" dirty="0" smtClean="0"/>
              <a:t>=0)</a:t>
            </a:r>
            <a:endParaRPr lang="en-US" sz="20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0644" y="5310681"/>
            <a:ext cx="1916575" cy="12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err="1" smtClean="0"/>
              <a:t>mod.list</a:t>
            </a:r>
            <a:r>
              <a:rPr lang="en-US" sz="2000" dirty="0" smtClean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  Q=matrix(0.1)</a:t>
            </a:r>
          </a:p>
          <a:p>
            <a:pPr marL="0" indent="0">
              <a:buFont typeface="Arial" charset="0"/>
              <a:buNone/>
            </a:pP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787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X(t) = </a:t>
            </a:r>
            <a:r>
              <a:rPr lang="en-US" sz="2000" b="1" dirty="0" smtClean="0">
                <a:solidFill>
                  <a:srgbClr val="FF0000"/>
                </a:solidFill>
              </a:rPr>
              <a:t>B</a:t>
            </a:r>
            <a:r>
              <a:rPr lang="en-US" sz="2000" dirty="0" smtClean="0"/>
              <a:t> X(t-1) + </a:t>
            </a:r>
            <a:r>
              <a:rPr lang="en-US" sz="2000" b="1" dirty="0" smtClean="0">
                <a:solidFill>
                  <a:srgbClr val="FF0000"/>
                </a:solidFill>
              </a:rPr>
              <a:t>U</a:t>
            </a:r>
            <a:r>
              <a:rPr lang="en-US" sz="2000" dirty="0" smtClean="0"/>
              <a:t> + w(t), w(t) ~ N(0, </a:t>
            </a:r>
            <a:r>
              <a:rPr lang="en-US" sz="2000" b="1" dirty="0" smtClean="0">
                <a:solidFill>
                  <a:srgbClr val="FF0000"/>
                </a:solidFill>
              </a:rPr>
              <a:t>Q</a:t>
            </a:r>
            <a:r>
              <a:rPr lang="en-US" sz="2000" dirty="0" smtClean="0"/>
              <a:t>)</a:t>
            </a:r>
          </a:p>
          <a:p>
            <a:pPr marL="0" indent="0" algn="ctr">
              <a:buNone/>
            </a:pPr>
            <a:r>
              <a:rPr lang="en-US" sz="2000" dirty="0" smtClean="0"/>
              <a:t>Y(t) = </a:t>
            </a:r>
            <a:r>
              <a:rPr lang="en-US" sz="2000" b="1" dirty="0" smtClean="0">
                <a:solidFill>
                  <a:srgbClr val="FF0000"/>
                </a:solidFill>
              </a:rPr>
              <a:t>Z</a:t>
            </a:r>
            <a:r>
              <a:rPr lang="en-US" sz="2000" dirty="0" smtClean="0"/>
              <a:t> X(t) + </a:t>
            </a:r>
            <a:r>
              <a:rPr lang="en-US" sz="2000" b="1" dirty="0" smtClean="0">
                <a:solidFill>
                  <a:srgbClr val="FF0000"/>
                </a:solidFill>
              </a:rPr>
              <a:t>A</a:t>
            </a:r>
            <a:r>
              <a:rPr lang="en-US" sz="2000" dirty="0" smtClean="0"/>
              <a:t> + v(t), v(t) ~ N(0,</a:t>
            </a:r>
            <a:r>
              <a:rPr lang="en-US" sz="2000" b="1" dirty="0" smtClean="0">
                <a:solidFill>
                  <a:srgbClr val="FF0000"/>
                </a:solidFill>
              </a:rPr>
              <a:t>R</a:t>
            </a:r>
            <a:r>
              <a:rPr lang="en-US" sz="2000" dirty="0" smtClean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 smtClean="0"/>
              <a:t>mod.list</a:t>
            </a:r>
            <a:r>
              <a:rPr lang="en-US" sz="2000" dirty="0" smtClean="0"/>
              <a:t>=list</a:t>
            </a:r>
            <a:r>
              <a:rPr lang="en-US" sz="2000" dirty="0"/>
              <a:t>(</a:t>
            </a:r>
          </a:p>
          <a:p>
            <a:pPr marL="0" indent="0">
              <a:buNone/>
            </a:pPr>
            <a:r>
              <a:rPr lang="en-US" sz="2000" dirty="0"/>
              <a:t>  U=matrix</a:t>
            </a:r>
            <a:r>
              <a:rPr lang="en-US" sz="2000" dirty="0" smtClean="0"/>
              <a:t>(“u"),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smtClean="0"/>
              <a:t>x0=matrix(0),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B=matrix(1),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smtClean="0"/>
              <a:t>Q=matrix(0.1),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smtClean="0"/>
              <a:t>Z=matrix(1,2,1),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smtClean="0"/>
              <a:t>A=</a:t>
            </a:r>
            <a:r>
              <a:rPr lang="en-US" sz="2000" dirty="0"/>
              <a:t> matrix(list(0,"a2"),</a:t>
            </a:r>
            <a:r>
              <a:rPr lang="en-US" sz="2000" dirty="0" smtClean="0"/>
              <a:t>2,1),</a:t>
            </a:r>
          </a:p>
          <a:p>
            <a:pPr marL="0" indent="0">
              <a:buNone/>
            </a:pPr>
            <a:r>
              <a:rPr lang="en-US" sz="2000" dirty="0" smtClean="0"/>
              <a:t>  R=</a:t>
            </a:r>
            <a:r>
              <a:rPr lang="pt-BR" sz="2000" dirty="0"/>
              <a:t> matrix(list("r",0,0,"r</a:t>
            </a:r>
            <a:r>
              <a:rPr lang="pt-BR" sz="2000" dirty="0" smtClean="0"/>
              <a:t>"),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err="1" smtClean="0"/>
              <a:t>tinitx</a:t>
            </a:r>
            <a:r>
              <a:rPr lang="en-US" sz="2000" dirty="0" smtClean="0"/>
              <a:t>=0)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728562" y="1514549"/>
            <a:ext cx="48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Let’s say we want to fit </a:t>
            </a:r>
            <a:r>
              <a:rPr lang="en-US" dirty="0" smtClean="0"/>
              <a:t>a model where two sites are sampling temperature x in a lake: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8" y="2885091"/>
            <a:ext cx="5312151" cy="2520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445" y="24177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temperature model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43081" y="36517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two temperature sensors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Some short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1000" y="1371600"/>
            <a:ext cx="8305800" cy="2286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MARSS_example_1.R</a:t>
            </a:r>
          </a:p>
          <a:p>
            <a:pPr>
              <a:defRPr/>
            </a:pPr>
            <a:r>
              <a:rPr lang="en-US" dirty="0" smtClean="0"/>
              <a:t>MARSS_example_2.R</a:t>
            </a:r>
          </a:p>
          <a:p>
            <a:pPr>
              <a:defRPr/>
            </a:pPr>
            <a:r>
              <a:rPr lang="en-US" dirty="0" smtClean="0"/>
              <a:t>MARSS_example_3.R</a:t>
            </a:r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Multi-site data (Pacific harbor seals)</a:t>
            </a:r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4000"/>
            <a:ext cx="5410200" cy="485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071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7" descr="Harbor_Seal_(Phoca_vitulina)_0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8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3379788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>
            <a:off x="-609600" y="1219200"/>
            <a:ext cx="5105400" cy="586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chemeClr val="tx2"/>
                </a:solidFill>
              </a:rPr>
              <a:t>An example: modeling the population dynamics of harbor seals in Puget Sound, WA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371600"/>
            <a:ext cx="5268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90" name="Group 18"/>
          <p:cNvGrpSpPr>
            <a:grpSpLocks/>
          </p:cNvGrpSpPr>
          <p:nvPr/>
        </p:nvGrpSpPr>
        <p:grpSpPr bwMode="auto">
          <a:xfrm>
            <a:off x="3886200" y="5105400"/>
            <a:ext cx="2286000" cy="1752600"/>
            <a:chOff x="4032" y="0"/>
            <a:chExt cx="1728" cy="1470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0"/>
              <a:ext cx="1728" cy="1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Line 10"/>
            <p:cNvSpPr>
              <a:spLocks noChangeShapeType="1"/>
            </p:cNvSpPr>
            <p:nvPr/>
          </p:nvSpPr>
          <p:spPr bwMode="auto">
            <a:xfrm flipH="1">
              <a:off x="4464" y="576"/>
              <a:ext cx="576" cy="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Line 22"/>
          <p:cNvSpPr>
            <a:spLocks noChangeShapeType="1"/>
          </p:cNvSpPr>
          <p:nvPr/>
        </p:nvSpPr>
        <p:spPr bwMode="auto">
          <a:xfrm flipV="1">
            <a:off x="3352800" y="2362200"/>
            <a:ext cx="3505200" cy="1066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143000"/>
            <a:ext cx="526891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 rot="987523">
            <a:off x="4419600" y="1828800"/>
            <a:ext cx="2133600" cy="5334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6477000" y="1295400"/>
            <a:ext cx="1828800" cy="14478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 rot="1553838">
            <a:off x="6477000" y="2895600"/>
            <a:ext cx="1408113" cy="235585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457200" y="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Let’s hypothesize (and model) that the population has 3 subpopulations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4724400" y="5241925"/>
            <a:ext cx="3886200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Three subpopulations that are independent but have correlated population dynamics (dispersal, similar environment, etc.)</a:t>
            </a:r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 flipH="1">
            <a:off x="3124200" y="190500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3200400" y="2514600"/>
            <a:ext cx="358140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 flipH="1">
            <a:off x="3200400" y="4572000"/>
            <a:ext cx="3200400" cy="990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17421" name="Text Box 15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17422" name="Text Box 16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4800600" y="190500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Strait of JF</a:t>
            </a:r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7010400" y="1752600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North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705600" y="38862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South</a:t>
            </a:r>
          </a:p>
        </p:txBody>
      </p:sp>
      <p:sp>
        <p:nvSpPr>
          <p:cNvPr id="17426" name="TextBox 1"/>
          <p:cNvSpPr txBox="1">
            <a:spLocks noChangeArrowheads="1"/>
          </p:cNvSpPr>
          <p:nvPr/>
        </p:nvSpPr>
        <p:spPr bwMode="auto">
          <a:xfrm rot="-5400000">
            <a:off x="-757238" y="3775076"/>
            <a:ext cx="242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log population size (x)</a:t>
            </a:r>
          </a:p>
        </p:txBody>
      </p:sp>
      <p:sp>
        <p:nvSpPr>
          <p:cNvPr id="17427" name="TextBox 2"/>
          <p:cNvSpPr txBox="1">
            <a:spLocks noChangeArrowheads="1"/>
          </p:cNvSpPr>
          <p:nvPr/>
        </p:nvSpPr>
        <p:spPr bwMode="auto">
          <a:xfrm>
            <a:off x="1679575" y="6445250"/>
            <a:ext cx="6334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year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solidFill>
                  <a:schemeClr val="tx2"/>
                </a:solidFill>
              </a:rPr>
              <a:t>A multivariate model for the population</a:t>
            </a:r>
            <a:br>
              <a:rPr lang="en-US" altLang="en-US" sz="2400" dirty="0" smtClean="0">
                <a:solidFill>
                  <a:schemeClr val="tx2"/>
                </a:solidFill>
              </a:rPr>
            </a:br>
            <a:r>
              <a:rPr lang="en-US" altLang="en-US" sz="2400" dirty="0" smtClean="0">
                <a:solidFill>
                  <a:schemeClr val="tx2"/>
                </a:solidFill>
              </a:rPr>
              <a:t>(not the observations but the actual population)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761363"/>
              </p:ext>
            </p:extLst>
          </p:nvPr>
        </p:nvGraphicFramePr>
        <p:xfrm>
          <a:off x="869950" y="1922463"/>
          <a:ext cx="57197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9" name="Equation" r:id="rId4" imgW="2070000" imgH="736560" progId="Equation.3">
                  <p:embed/>
                </p:oleObj>
              </mc:Choice>
              <mc:Fallback>
                <p:oleObj name="Equation" r:id="rId4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922463"/>
                        <a:ext cx="5719763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9413" y="538162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x’s, one for each subpopulation</a:t>
            </a:r>
          </a:p>
        </p:txBody>
      </p:sp>
      <p:sp>
        <p:nvSpPr>
          <p:cNvPr id="18437" name="Line 7"/>
          <p:cNvSpPr>
            <a:spLocks noChangeShapeType="1"/>
          </p:cNvSpPr>
          <p:nvPr/>
        </p:nvSpPr>
        <p:spPr bwMode="auto">
          <a:xfrm flipH="1" flipV="1">
            <a:off x="1522413" y="4086225"/>
            <a:ext cx="381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884613" y="5076825"/>
            <a:ext cx="2209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mean population growth rate terms</a:t>
            </a:r>
          </a:p>
        </p:txBody>
      </p:sp>
      <p:sp>
        <p:nvSpPr>
          <p:cNvPr id="18439" name="Line 9"/>
          <p:cNvSpPr>
            <a:spLocks noChangeShapeType="1"/>
          </p:cNvSpPr>
          <p:nvPr/>
        </p:nvSpPr>
        <p:spPr bwMode="auto">
          <a:xfrm flipH="1" flipV="1">
            <a:off x="4722813" y="408622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6399213" y="4695825"/>
            <a:ext cx="2438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process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Arial" charset="0"/>
              </a:rPr>
              <a:t> ~ MVN(0,</a:t>
            </a:r>
            <a:r>
              <a:rPr lang="en-US" altLang="en-US" sz="2800" b="1" dirty="0">
                <a:latin typeface="Arial" charset="0"/>
              </a:rPr>
              <a:t>Q</a:t>
            </a:r>
            <a:r>
              <a:rPr lang="en-US" altLang="en-US" sz="2800" dirty="0">
                <a:latin typeface="Arial" charset="0"/>
              </a:rPr>
              <a:t>)</a:t>
            </a:r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H="1" flipV="1">
            <a:off x="6094413" y="3857625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Multivariate stochastic exponential growth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 smtClean="0">
                <a:solidFill>
                  <a:srgbClr val="0000FF"/>
                </a:solidFill>
              </a:rPr>
              <a:t>Lecture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Short example of multivariate observations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Examples of multivariate structure in population data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How to express these structures mathematically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Adding a multivariate observation process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 smtClean="0">
                <a:solidFill>
                  <a:srgbClr val="0000FF"/>
                </a:solidFill>
              </a:rPr>
              <a:t>Computer Labs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Analysis of population structure using multi-site data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 smtClean="0"/>
              <a:t>Combining diverse data sources to estimate an underlying model</a:t>
            </a:r>
            <a:endParaRPr lang="en-US" altLang="en-US" sz="20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 smtClean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8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tx2"/>
                </a:solidFill>
              </a:rPr>
              <a:t>The population model in matrix form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2503713" y="2239347"/>
            <a:ext cx="4895461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dirty="0">
                <a:latin typeface="Calibri" panose="020F0502020204030204" pitchFamily="34" charset="0"/>
              </a:rPr>
              <a:t> = </a:t>
            </a:r>
            <a:r>
              <a:rPr lang="en-US" altLang="en-US" sz="4000" b="1" dirty="0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t-1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u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 </a:t>
            </a:r>
            <a:r>
              <a:rPr lang="en-US" altLang="en-US" sz="4000" dirty="0">
                <a:latin typeface="Calibri" panose="020F0502020204030204" pitchFamily="34" charset="0"/>
              </a:rPr>
              <a:t>~ MVN(0,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4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Each parameter has “structure”.  Different structures imply different population structure.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537" y="1468309"/>
            <a:ext cx="61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Exponential population growth with drift (tendency to increase or decline)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2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chemeClr val="tx2"/>
                </a:solidFill>
              </a:rPr>
              <a:t>The mean population growth rates (u) can have spatial structure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76463" y="1524000"/>
          <a:ext cx="8858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73" name="Equation" r:id="rId4" imgW="380835" imgH="710891" progId="Equation.3">
                  <p:embed/>
                </p:oleObj>
              </mc:Choice>
              <mc:Fallback>
                <p:oleObj name="Equation" r:id="rId4" imgW="380835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24000"/>
                        <a:ext cx="885825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990600" y="3205163"/>
            <a:ext cx="2805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 (all different)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231534" y="3205163"/>
            <a:ext cx="13211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all the same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3100045" y="5567363"/>
            <a:ext cx="30518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Strait of Juan de Fuca different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North and South same</a:t>
            </a:r>
          </a:p>
        </p:txBody>
      </p:sp>
      <p:graphicFrame>
        <p:nvGraphicFramePr>
          <p:cNvPr id="20487" name="Object 16"/>
          <p:cNvGraphicFramePr>
            <a:graphicFrameLocks noChangeAspect="1"/>
          </p:cNvGraphicFramePr>
          <p:nvPr/>
        </p:nvGraphicFramePr>
        <p:xfrm>
          <a:off x="6581775" y="1524000"/>
          <a:ext cx="5794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74" name="Equation" r:id="rId6" imgW="253890" imgH="710891" progId="Equation.3">
                  <p:embed/>
                </p:oleObj>
              </mc:Choice>
              <mc:Fallback>
                <p:oleObj name="Equation" r:id="rId6" imgW="253890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524000"/>
                        <a:ext cx="5794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9"/>
          <p:cNvGraphicFramePr>
            <a:graphicFrameLocks noChangeAspect="1"/>
          </p:cNvGraphicFramePr>
          <p:nvPr/>
        </p:nvGraphicFramePr>
        <p:xfrm>
          <a:off x="4114800" y="3886200"/>
          <a:ext cx="10747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75" name="Equation" r:id="rId8" imgW="469696" imgH="710891" progId="Equation.3">
                  <p:embed/>
                </p:oleObj>
              </mc:Choice>
              <mc:Fallback>
                <p:oleObj name="Equation" r:id="rId8" imgW="46969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0747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7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chemeClr val="tx2"/>
                </a:solidFill>
              </a:rPr>
              <a:t>The process error </a:t>
            </a:r>
            <a:r>
              <a:rPr lang="en-US" altLang="en-US" sz="3600" dirty="0" err="1" smtClean="0">
                <a:solidFill>
                  <a:schemeClr val="tx2"/>
                </a:solidFill>
              </a:rPr>
              <a:t>var-cov</a:t>
            </a:r>
            <a:r>
              <a:rPr lang="en-US" altLang="en-US" sz="3600" dirty="0" smtClean="0">
                <a:solidFill>
                  <a:schemeClr val="tx2"/>
                </a:solidFill>
              </a:rPr>
              <a:t> matrix can have structure: </a:t>
            </a:r>
            <a:r>
              <a:rPr lang="en-US" altLang="en-US" sz="3600" b="1" dirty="0" err="1" smtClean="0">
                <a:solidFill>
                  <a:schemeClr val="tx2"/>
                </a:solidFill>
              </a:rPr>
              <a:t>w</a:t>
            </a:r>
            <a:r>
              <a:rPr lang="en-US" altLang="en-US" sz="3600" b="1" baseline="-25000" dirty="0" err="1" smtClean="0">
                <a:solidFill>
                  <a:schemeClr val="tx2"/>
                </a:solidFill>
              </a:rPr>
              <a:t>t</a:t>
            </a:r>
            <a:r>
              <a:rPr lang="en-US" altLang="en-US" sz="3600" dirty="0" smtClean="0">
                <a:solidFill>
                  <a:schemeClr val="tx2"/>
                </a:solidFill>
              </a:rPr>
              <a:t> ~MVN(0,</a:t>
            </a:r>
            <a:r>
              <a:rPr lang="en-US" altLang="en-US" sz="3600" b="1" dirty="0" smtClean="0">
                <a:solidFill>
                  <a:schemeClr val="tx2"/>
                </a:solidFill>
              </a:rPr>
              <a:t>Q</a:t>
            </a:r>
            <a:r>
              <a:rPr lang="en-US" altLang="en-US" sz="3600" dirty="0" smtClean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1507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43013" y="1636713"/>
          <a:ext cx="25527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2" name="Equation" r:id="rId4" imgW="1422400" imgH="736600" progId="Equation.3">
                  <p:embed/>
                </p:oleObj>
              </mc:Choice>
              <mc:Fallback>
                <p:oleObj name="Equation" r:id="rId4" imgW="1422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636713"/>
                        <a:ext cx="25527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1524000"/>
          <a:ext cx="218440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3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218440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27150" y="4257675"/>
          <a:ext cx="218281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4" name="Equation" r:id="rId8" imgW="977900" imgH="736600" progId="Equation.3">
                  <p:embed/>
                </p:oleObj>
              </mc:Choice>
              <mc:Fallback>
                <p:oleObj name="Equation" r:id="rId8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257675"/>
                        <a:ext cx="218281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34038" y="4164013"/>
          <a:ext cx="22558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5" name="Equation" r:id="rId10" imgW="977900" imgH="736600" progId="Equation.3">
                  <p:embed/>
                </p:oleObj>
              </mc:Choice>
              <mc:Fallback>
                <p:oleObj name="Equation" r:id="rId10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164013"/>
                        <a:ext cx="22558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228600" y="3048000"/>
            <a:ext cx="449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unconstrained</a:t>
            </a:r>
            <a:endParaRPr lang="en-US" altLang="en-US" sz="18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variances all different and year-to-year population changes </a:t>
            </a:r>
            <a:r>
              <a:rPr lang="en-US" altLang="en-US" sz="1800" dirty="0" err="1">
                <a:latin typeface="Calibri" panose="020F0502020204030204" pitchFamily="34" charset="0"/>
              </a:rPr>
              <a:t>covary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4495800" y="3048000"/>
            <a:ext cx="45100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year-to-year population changes are uncorrelated</a:t>
            </a:r>
          </a:p>
        </p:txBody>
      </p:sp>
      <p:sp>
        <p:nvSpPr>
          <p:cNvPr id="21513" name="Text Box 20"/>
          <p:cNvSpPr txBox="1">
            <a:spLocks noChangeArrowheads="1"/>
          </p:cNvSpPr>
          <p:nvPr/>
        </p:nvSpPr>
        <p:spPr bwMode="auto">
          <a:xfrm>
            <a:off x="152400" y="58674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same variances and year-to-year population changes are uncorrelated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4813104" y="5942013"/>
            <a:ext cx="38421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JF has unique variance;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 &amp; S share the same variance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-to-</a:t>
            </a: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 changes have equal covariance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8"/>
          <p:cNvGrpSpPr>
            <a:grpSpLocks/>
          </p:cNvGrpSpPr>
          <p:nvPr/>
        </p:nvGrpSpPr>
        <p:grpSpPr bwMode="auto">
          <a:xfrm>
            <a:off x="3875088" y="1219200"/>
            <a:ext cx="5268912" cy="5638800"/>
            <a:chOff x="2441" y="384"/>
            <a:chExt cx="3319" cy="3600"/>
          </a:xfrm>
        </p:grpSpPr>
        <p:pic>
          <p:nvPicPr>
            <p:cNvPr id="225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384"/>
              <a:ext cx="3319" cy="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Oval 4"/>
            <p:cNvSpPr>
              <a:spLocks noChangeArrowheads="1"/>
            </p:cNvSpPr>
            <p:nvPr/>
          </p:nvSpPr>
          <p:spPr bwMode="auto">
            <a:xfrm rot="987523">
              <a:off x="2784" y="912"/>
              <a:ext cx="1344" cy="336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3888" y="384"/>
              <a:ext cx="1152" cy="912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0" name="Oval 6"/>
            <p:cNvSpPr>
              <a:spLocks noChangeArrowheads="1"/>
            </p:cNvSpPr>
            <p:nvPr/>
          </p:nvSpPr>
          <p:spPr bwMode="auto">
            <a:xfrm rot="1553838">
              <a:off x="4040" y="1393"/>
              <a:ext cx="887" cy="1484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3120" y="960"/>
              <a:ext cx="8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Strait of JF</a:t>
              </a:r>
            </a:p>
          </p:txBody>
        </p:sp>
        <p:sp>
          <p:nvSpPr>
            <p:cNvPr id="22542" name="Text Box 16"/>
            <p:cNvSpPr txBox="1">
              <a:spLocks noChangeArrowheads="1"/>
            </p:cNvSpPr>
            <p:nvPr/>
          </p:nvSpPr>
          <p:spPr bwMode="auto">
            <a:xfrm>
              <a:off x="4320" y="672"/>
              <a:ext cx="50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North</a:t>
              </a:r>
            </a:p>
          </p:txBody>
        </p:sp>
        <p:sp>
          <p:nvSpPr>
            <p:cNvPr id="22543" name="Text Box 17"/>
            <p:cNvSpPr txBox="1">
              <a:spLocks noChangeArrowheads="1"/>
            </p:cNvSpPr>
            <p:nvPr/>
          </p:nvSpPr>
          <p:spPr bwMode="auto">
            <a:xfrm>
              <a:off x="4224" y="2016"/>
              <a:ext cx="5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South</a:t>
              </a:r>
            </a:p>
          </p:txBody>
        </p:sp>
      </p:grp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5029200" y="5257800"/>
            <a:ext cx="38862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The structure of the U and Q specify our hypotheses (or assumptions) about how the environment is shared.</a:t>
            </a: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22536" name="Text Box 19"/>
          <p:cNvSpPr txBox="1">
            <a:spLocks noChangeArrowheads="1"/>
          </p:cNvSpPr>
          <p:nvPr/>
        </p:nvSpPr>
        <p:spPr bwMode="auto">
          <a:xfrm>
            <a:off x="457200" y="228600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Calibri" panose="020F0502020204030204" pitchFamily="34" charset="0"/>
              </a:rPr>
              <a:t>x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dirty="0">
                <a:latin typeface="Calibri" panose="020F0502020204030204" pitchFamily="34" charset="0"/>
              </a:rPr>
              <a:t>  =  x</a:t>
            </a:r>
            <a:r>
              <a:rPr lang="en-US" altLang="en-US" baseline="-25000" dirty="0">
                <a:latin typeface="Calibri" panose="020F0502020204030204" pitchFamily="34" charset="0"/>
              </a:rPr>
              <a:t>t-1</a:t>
            </a:r>
            <a:r>
              <a:rPr lang="en-US" altLang="en-US" dirty="0">
                <a:latin typeface="Calibri" panose="020F0502020204030204" pitchFamily="34" charset="0"/>
              </a:rPr>
              <a:t> + u + </a:t>
            </a:r>
            <a:r>
              <a:rPr lang="en-US" altLang="en-US" dirty="0" err="1" smtClean="0">
                <a:latin typeface="Calibri" panose="020F0502020204030204" pitchFamily="34" charset="0"/>
              </a:rPr>
              <a:t>w</a:t>
            </a:r>
            <a:r>
              <a:rPr lang="en-US" altLang="en-US" baseline="-25000" dirty="0" err="1" smtClean="0">
                <a:latin typeface="Calibri" panose="020F0502020204030204" pitchFamily="34" charset="0"/>
              </a:rPr>
              <a:t>t</a:t>
            </a:r>
            <a:endParaRPr lang="en-US" altLang="en-US" baseline="-250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 descr="small sea l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2"/>
            <a:ext cx="9144000" cy="571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534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tx2"/>
                </a:solidFill>
              </a:rPr>
              <a:t>We observe our subpopulations and those observations have error</a:t>
            </a:r>
          </a:p>
        </p:txBody>
      </p:sp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4572000" y="6324600"/>
            <a:ext cx="97948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sea lion</a:t>
            </a:r>
          </a:p>
        </p:txBody>
      </p:sp>
      <p:cxnSp>
        <p:nvCxnSpPr>
          <p:cNvPr id="23557" name="Straight Arrow Connector 5"/>
          <p:cNvCxnSpPr>
            <a:cxnSpLocks noChangeShapeType="1"/>
          </p:cNvCxnSpPr>
          <p:nvPr/>
        </p:nvCxnSpPr>
        <p:spPr bwMode="auto">
          <a:xfrm flipV="1">
            <a:off x="5410200" y="5638800"/>
            <a:ext cx="381000" cy="6858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6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59163"/>
            <a:ext cx="305752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Oval 23"/>
          <p:cNvSpPr>
            <a:spLocks noChangeArrowheads="1"/>
          </p:cNvSpPr>
          <p:nvPr/>
        </p:nvSpPr>
        <p:spPr bwMode="auto">
          <a:xfrm>
            <a:off x="7467600" y="45720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0" name="Oval 21"/>
          <p:cNvSpPr>
            <a:spLocks noChangeArrowheads="1"/>
          </p:cNvSpPr>
          <p:nvPr/>
        </p:nvSpPr>
        <p:spPr bwMode="auto">
          <a:xfrm>
            <a:off x="7543800" y="33528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solidFill>
                  <a:schemeClr val="tx2"/>
                </a:solidFill>
              </a:rPr>
              <a:t>The obs. err. model specifies  how the observed time series are related to the true subpopulation sizes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8674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705600" y="3962400"/>
            <a:ext cx="1143000" cy="304800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ellipse">
            <a:avLst/>
          </a:prstGeom>
          <a:solidFill>
            <a:schemeClr val="bg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 rot="2058703">
            <a:off x="7772400" y="4572000"/>
            <a:ext cx="76200" cy="609600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Jeffries et al. 2003. TRENDS AND STATUS OF HARBOR SEALS IN WASHINGTON STATE: 1978–1999. J. Wildl. Manage. 67(1):208-219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 rot="1553838">
            <a:off x="8001000" y="4648200"/>
            <a:ext cx="304800" cy="914400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8077200" y="3429000"/>
            <a:ext cx="228600" cy="914400"/>
          </a:xfrm>
          <a:prstGeom prst="ellipse">
            <a:avLst/>
          </a:prstGeom>
          <a:solidFill>
            <a:schemeClr val="bg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990600" y="1447800"/>
            <a:ext cx="1524000" cy="228600"/>
          </a:xfrm>
          <a:prstGeom prst="rect">
            <a:avLst/>
          </a:prstGeom>
          <a:solidFill>
            <a:srgbClr val="FFFF00">
              <a:alpha val="2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971800" y="1447800"/>
            <a:ext cx="33528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8588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990600" y="4114800"/>
            <a:ext cx="3352800" cy="228600"/>
          </a:xfrm>
          <a:prstGeom prst="rect">
            <a:avLst/>
          </a:prstGeom>
          <a:solidFill>
            <a:schemeClr val="tx1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1430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1242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1054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1430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1242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7985125" y="2932113"/>
            <a:ext cx="752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North</a:t>
            </a:r>
          </a:p>
        </p:txBody>
      </p:sp>
      <p:sp>
        <p:nvSpPr>
          <p:cNvPr id="24598" name="Text Box 24"/>
          <p:cNvSpPr txBox="1">
            <a:spLocks noChangeArrowheads="1"/>
          </p:cNvSpPr>
          <p:nvPr/>
        </p:nvSpPr>
        <p:spPr bwMode="auto">
          <a:xfrm>
            <a:off x="6858000" y="5562600"/>
            <a:ext cx="790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South</a:t>
            </a:r>
          </a:p>
        </p:txBody>
      </p:sp>
      <p:sp>
        <p:nvSpPr>
          <p:cNvPr id="24599" name="Text Box 25"/>
          <p:cNvSpPr txBox="1">
            <a:spLocks noChangeArrowheads="1"/>
          </p:cNvSpPr>
          <p:nvPr/>
        </p:nvSpPr>
        <p:spPr bwMode="auto">
          <a:xfrm>
            <a:off x="6096000" y="3505200"/>
            <a:ext cx="1298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Strait of JF</a:t>
            </a:r>
          </a:p>
        </p:txBody>
      </p:sp>
      <p:sp>
        <p:nvSpPr>
          <p:cNvPr id="24600" name="Text Box 26"/>
          <p:cNvSpPr txBox="1">
            <a:spLocks noChangeArrowheads="1"/>
          </p:cNvSpPr>
          <p:nvPr/>
        </p:nvSpPr>
        <p:spPr bwMode="auto">
          <a:xfrm>
            <a:off x="6781800" y="18288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5 sampling locations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tx2"/>
                </a:solidFill>
              </a:rPr>
              <a:t>The observation model</a:t>
            </a:r>
          </a:p>
        </p:txBody>
      </p:sp>
      <p:graphicFrame>
        <p:nvGraphicFramePr>
          <p:cNvPr id="256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35163"/>
          <a:ext cx="5641975" cy="258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1" name="Equation" r:id="rId4" imgW="2552700" imgH="1168400" progId="Equation.3">
                  <p:embed/>
                </p:oleObj>
              </mc:Choice>
              <mc:Fallback>
                <p:oleObj name="Equation" r:id="rId4" imgW="25527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35163"/>
                        <a:ext cx="5641975" cy="258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219200" y="46482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86200" y="60198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 biases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181600" y="45720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248400" y="5029200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measurement errors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 flipV="1">
            <a:off x="7010400" y="4648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362200" y="4800600"/>
            <a:ext cx="2209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relates each observation time series to a different state process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971800" y="44196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charset="0"/>
              </a:rPr>
              <a:t>Z</a:t>
            </a:r>
            <a:r>
              <a:rPr lang="en-US" altLang="en-US" sz="1800" b="1">
                <a:latin typeface="Arial" charset="0"/>
              </a:rPr>
              <a:t> </a:t>
            </a:r>
            <a:r>
              <a:rPr lang="en-US" altLang="en-US" sz="1800">
                <a:latin typeface="Arial" charset="0"/>
              </a:rPr>
              <a:t>matrix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17526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3" name="Rectangle 14"/>
          <p:cNvSpPr>
            <a:spLocks noChangeArrowheads="1"/>
          </p:cNvSpPr>
          <p:nvPr/>
        </p:nvSpPr>
        <p:spPr bwMode="auto">
          <a:xfrm>
            <a:off x="17526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17526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5" name="Rectangle 18"/>
          <p:cNvSpPr>
            <a:spLocks noChangeArrowheads="1"/>
          </p:cNvSpPr>
          <p:nvPr/>
        </p:nvSpPr>
        <p:spPr bwMode="auto">
          <a:xfrm>
            <a:off x="56388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56388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56388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8" name="Rectangle 21"/>
          <p:cNvSpPr>
            <a:spLocks noChangeArrowheads="1"/>
          </p:cNvSpPr>
          <p:nvPr/>
        </p:nvSpPr>
        <p:spPr bwMode="auto">
          <a:xfrm>
            <a:off x="66294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9" name="Rectangle 22"/>
          <p:cNvSpPr>
            <a:spLocks noChangeArrowheads="1"/>
          </p:cNvSpPr>
          <p:nvPr/>
        </p:nvSpPr>
        <p:spPr bwMode="auto">
          <a:xfrm>
            <a:off x="66294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0" name="Rectangle 23"/>
          <p:cNvSpPr>
            <a:spLocks noChangeArrowheads="1"/>
          </p:cNvSpPr>
          <p:nvPr/>
        </p:nvSpPr>
        <p:spPr bwMode="auto">
          <a:xfrm>
            <a:off x="66294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1" name="Rectangle 24"/>
          <p:cNvSpPr>
            <a:spLocks noChangeArrowheads="1"/>
          </p:cNvSpPr>
          <p:nvPr/>
        </p:nvSpPr>
        <p:spPr bwMode="auto">
          <a:xfrm>
            <a:off x="2819400" y="1981200"/>
            <a:ext cx="12954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2" name="Rectangle 25"/>
          <p:cNvSpPr>
            <a:spLocks noChangeArrowheads="1"/>
          </p:cNvSpPr>
          <p:nvPr/>
        </p:nvSpPr>
        <p:spPr bwMode="auto">
          <a:xfrm>
            <a:off x="2819400" y="2438400"/>
            <a:ext cx="12954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3" name="Rectangle 26"/>
          <p:cNvSpPr>
            <a:spLocks noChangeArrowheads="1"/>
          </p:cNvSpPr>
          <p:nvPr/>
        </p:nvSpPr>
        <p:spPr bwMode="auto">
          <a:xfrm>
            <a:off x="2819400" y="3429000"/>
            <a:ext cx="12954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4" name="Text Box 27"/>
          <p:cNvSpPr txBox="1">
            <a:spLocks noChangeArrowheads="1"/>
          </p:cNvSpPr>
          <p:nvPr/>
        </p:nvSpPr>
        <p:spPr bwMode="auto">
          <a:xfrm>
            <a:off x="2743200" y="1528763"/>
            <a:ext cx="987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Calibri" panose="020F0502020204030204" pitchFamily="34" charset="0"/>
              </a:rPr>
              <a:t>JF   N    S</a:t>
            </a:r>
          </a:p>
        </p:txBody>
      </p:sp>
      <p:sp>
        <p:nvSpPr>
          <p:cNvPr id="25625" name="Text Box 28"/>
          <p:cNvSpPr txBox="1">
            <a:spLocks noChangeArrowheads="1"/>
          </p:cNvSpPr>
          <p:nvPr/>
        </p:nvSpPr>
        <p:spPr bwMode="auto">
          <a:xfrm>
            <a:off x="609600" y="2514600"/>
            <a:ext cx="93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Log of counts</a:t>
            </a:r>
          </a:p>
        </p:txBody>
      </p:sp>
      <p:sp>
        <p:nvSpPr>
          <p:cNvPr id="25626" name="Rectangle 29"/>
          <p:cNvSpPr>
            <a:spLocks noChangeArrowheads="1"/>
          </p:cNvSpPr>
          <p:nvPr/>
        </p:nvSpPr>
        <p:spPr bwMode="auto">
          <a:xfrm>
            <a:off x="4419600" y="2514600"/>
            <a:ext cx="8382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7" name="Rectangle 30"/>
          <p:cNvSpPr>
            <a:spLocks noChangeArrowheads="1"/>
          </p:cNvSpPr>
          <p:nvPr/>
        </p:nvSpPr>
        <p:spPr bwMode="auto">
          <a:xfrm>
            <a:off x="4419600" y="3505200"/>
            <a:ext cx="838200" cy="4572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8" name="Text Box 4"/>
          <p:cNvSpPr txBox="1">
            <a:spLocks noChangeArrowheads="1"/>
          </p:cNvSpPr>
          <p:nvPr/>
        </p:nvSpPr>
        <p:spPr bwMode="auto">
          <a:xfrm>
            <a:off x="4648200" y="1174750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true population “hidden”</a:t>
            </a:r>
          </a:p>
        </p:txBody>
      </p:sp>
      <p:sp>
        <p:nvSpPr>
          <p:cNvPr id="25629" name="Line 5"/>
          <p:cNvSpPr>
            <a:spLocks noChangeShapeType="1"/>
          </p:cNvSpPr>
          <p:nvPr/>
        </p:nvSpPr>
        <p:spPr bwMode="auto">
          <a:xfrm flipH="1">
            <a:off x="4953000" y="1528763"/>
            <a:ext cx="495300" cy="833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tx2"/>
                </a:solidFill>
              </a:rPr>
              <a:t>The observation errors have a </a:t>
            </a:r>
            <a:r>
              <a:rPr lang="en-US" altLang="en-US" sz="3200" dirty="0" err="1" smtClean="0">
                <a:solidFill>
                  <a:schemeClr val="tx2"/>
                </a:solidFill>
              </a:rPr>
              <a:t>var-cov</a:t>
            </a:r>
            <a:r>
              <a:rPr lang="en-US" altLang="en-US" sz="3200" dirty="0" smtClean="0">
                <a:solidFill>
                  <a:schemeClr val="tx2"/>
                </a:solidFill>
              </a:rPr>
              <a:t> matrix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490788"/>
          <a:ext cx="2770188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5" name="Equation" r:id="rId4" imgW="1816100" imgH="1193800" progId="Equation.3">
                  <p:embed/>
                </p:oleObj>
              </mc:Choice>
              <mc:Fallback>
                <p:oleObj name="Equation" r:id="rId4" imgW="1816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90788"/>
                        <a:ext cx="2770188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2406650"/>
          <a:ext cx="23114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6" name="Equation" r:id="rId6" imgW="1511300" imgH="1193800" progId="Equation.3">
                  <p:embed/>
                </p:oleObj>
              </mc:Choice>
              <mc:Fallback>
                <p:oleObj name="Equation" r:id="rId6" imgW="15113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6650"/>
                        <a:ext cx="23114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84575" y="2484438"/>
          <a:ext cx="2366963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7" name="Equation" r:id="rId8" imgW="1511300" imgH="1168400" progId="Equation.3">
                  <p:embed/>
                </p:oleObj>
              </mc:Choice>
              <mc:Fallback>
                <p:oleObj name="Equation" r:id="rId8" imgW="15113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2484438"/>
                        <a:ext cx="2366963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1066800" y="4805363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39624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26632" name="Text Box 13"/>
          <p:cNvSpPr txBox="1">
            <a:spLocks noChangeArrowheads="1"/>
          </p:cNvSpPr>
          <p:nvPr/>
        </p:nvSpPr>
        <p:spPr bwMode="auto">
          <a:xfrm>
            <a:off x="67056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26633" name="Text Box 14"/>
          <p:cNvSpPr txBox="1">
            <a:spLocks noChangeArrowheads="1"/>
          </p:cNvSpPr>
          <p:nvPr/>
        </p:nvSpPr>
        <p:spPr bwMode="auto">
          <a:xfrm>
            <a:off x="42672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70866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The harbor seal multivariate state-space model in matrix form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9178"/>
              </p:ext>
            </p:extLst>
          </p:nvPr>
        </p:nvGraphicFramePr>
        <p:xfrm>
          <a:off x="1066800" y="2782888"/>
          <a:ext cx="69564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4" name="Equation" r:id="rId4" imgW="2692080" imgH="457200" progId="Equation.3">
                  <p:embed/>
                </p:oleObj>
              </mc:Choice>
              <mc:Fallback>
                <p:oleObj name="Equation" r:id="rId4" imgW="269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82888"/>
                        <a:ext cx="69564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133600" y="17526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charset="0"/>
              </a:rPr>
              <a:t>3x1 vectors</a:t>
            </a:r>
          </a:p>
        </p:txBody>
      </p:sp>
      <p:sp>
        <p:nvSpPr>
          <p:cNvPr id="28677" name="Line 9"/>
          <p:cNvSpPr>
            <a:spLocks noChangeShapeType="1"/>
          </p:cNvSpPr>
          <p:nvPr/>
        </p:nvSpPr>
        <p:spPr bwMode="auto">
          <a:xfrm flipH="1">
            <a:off x="2209800" y="2286000"/>
            <a:ext cx="2286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 flipH="1">
            <a:off x="1295400" y="2133600"/>
            <a:ext cx="838200" cy="609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27432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2"/>
          <p:cNvSpPr>
            <a:spLocks noChangeShapeType="1"/>
          </p:cNvSpPr>
          <p:nvPr/>
        </p:nvSpPr>
        <p:spPr bwMode="auto">
          <a:xfrm>
            <a:off x="32766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7239000" y="1905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3x3 matrix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2133600" y="4724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  <a:latin typeface="Arial" charset="0"/>
              </a:rPr>
              <a:t>5x1 vectors</a:t>
            </a:r>
          </a:p>
        </p:txBody>
      </p:sp>
      <p:sp>
        <p:nvSpPr>
          <p:cNvPr id="28683" name="Line 15"/>
          <p:cNvSpPr>
            <a:spLocks noChangeShapeType="1"/>
          </p:cNvSpPr>
          <p:nvPr/>
        </p:nvSpPr>
        <p:spPr bwMode="auto">
          <a:xfrm flipH="1" flipV="1">
            <a:off x="1371600" y="4114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6"/>
          <p:cNvSpPr>
            <a:spLocks noChangeShapeType="1"/>
          </p:cNvSpPr>
          <p:nvPr/>
        </p:nvSpPr>
        <p:spPr bwMode="auto">
          <a:xfrm flipV="1">
            <a:off x="2895600" y="4114800"/>
            <a:ext cx="2286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7315200" y="42672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Arial" charset="0"/>
              </a:rPr>
              <a:t>5x5 matrix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295400" y="2271712"/>
            <a:ext cx="614855" cy="57864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52450" y="1748823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0000FF"/>
                </a:solidFill>
                <a:latin typeface="Arial" charset="0"/>
              </a:rPr>
              <a:t>identity</a:t>
            </a:r>
            <a:endParaRPr lang="en-US" altLang="en-US" sz="1800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 smtClean="0">
                <a:solidFill>
                  <a:schemeClr val="tx2"/>
                </a:solidFill>
              </a:rPr>
              <a:t>Instead of N, S, Str. J subpopulations, we could have other combinations and numbers of subpopulations</a:t>
            </a:r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376363"/>
          <a:ext cx="10922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69" name="Equation" r:id="rId4" imgW="685800" imgH="1143000" progId="Equation.3">
                  <p:embed/>
                </p:oleObj>
              </mc:Choice>
              <mc:Fallback>
                <p:oleObj name="Equation" r:id="rId4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6363"/>
                        <a:ext cx="10922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19600" y="1371600"/>
          <a:ext cx="10953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0" name="Equation" r:id="rId6" imgW="685800" imgH="1143000" progId="Equation.3">
                  <p:embed/>
                </p:oleObj>
              </mc:Choice>
              <mc:Fallback>
                <p:oleObj name="Equation" r:id="rId6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109537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43800" y="1371600"/>
          <a:ext cx="3667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71" name="Equation" r:id="rId8" imgW="228600" imgH="1143000" progId="Equation.3">
                  <p:embed/>
                </p:oleObj>
              </mc:Choice>
              <mc:Fallback>
                <p:oleObj name="Equation" r:id="rId8" imgW="2286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3667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57200" y="3478213"/>
            <a:ext cx="3200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Calibri" panose="020F0502020204030204" pitchFamily="34" charset="0"/>
              </a:rPr>
              <a:t>Str</a:t>
            </a:r>
            <a:r>
              <a:rPr lang="en-US" altLang="en-US" sz="1600" dirty="0">
                <a:latin typeface="Calibri" panose="020F0502020204030204" pitchFamily="34" charset="0"/>
              </a:rPr>
              <a:t> of Juan de Fuca &amp; San Juan Is sites = 1st </a:t>
            </a:r>
            <a:r>
              <a:rPr lang="en-US" altLang="en-US" sz="1600" dirty="0" err="1">
                <a:latin typeface="Calibri" panose="020F0502020204030204" pitchFamily="34" charset="0"/>
              </a:rPr>
              <a:t>subpop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 = 2</a:t>
            </a:r>
            <a:r>
              <a:rPr lang="en-US" altLang="en-US" sz="1600" baseline="30000" dirty="0">
                <a:latin typeface="Calibri" panose="020F0502020204030204" pitchFamily="34" charset="0"/>
              </a:rPr>
              <a:t>nd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Hood C. &amp; S. Puget S.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553200" y="3429000"/>
            <a:ext cx="2298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One Puget Sound population and all sites are sampling 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3300"/>
                </a:solidFill>
                <a:latin typeface="Calibri" panose="020F0502020204030204" pitchFamily="34" charset="0"/>
              </a:rPr>
              <a:t>One population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581400" y="3402013"/>
            <a:ext cx="2895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Strait of Juan de Fuca 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                     1</a:t>
            </a:r>
            <a:r>
              <a:rPr lang="en-US" altLang="en-US" sz="1600" baseline="30000" dirty="0">
                <a:latin typeface="Calibri" panose="020F0502020204030204" pitchFamily="34" charset="0"/>
              </a:rPr>
              <a:t>st</a:t>
            </a:r>
            <a:r>
              <a:rPr lang="en-US" altLang="en-US" sz="1600" dirty="0">
                <a:latin typeface="Calibri" panose="020F0502020204030204" pitchFamily="34" charset="0"/>
              </a:rPr>
              <a:t> sub pop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San Juan Is sites = 2nd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bays, Hood Canal &amp; S. Puget Sound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685800" y="1497013"/>
            <a:ext cx="835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Str. JF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San Isl.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E. Bays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P.S.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Hood C.</a:t>
            </a:r>
          </a:p>
        </p:txBody>
      </p:sp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1636713" y="5438775"/>
            <a:ext cx="638175" cy="6619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1219200" y="4572000"/>
            <a:ext cx="762000" cy="8143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1219200" y="5029200"/>
            <a:ext cx="598488" cy="188913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1752600" y="4800600"/>
            <a:ext cx="158750" cy="284163"/>
          </a:xfrm>
          <a:prstGeom prst="ellipse">
            <a:avLst/>
          </a:prstGeom>
          <a:solidFill>
            <a:srgbClr val="FFFF00">
              <a:alpha val="5411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 rot="2058703">
            <a:off x="17970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 rot="1553838">
            <a:off x="19161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1981200" y="4724400"/>
            <a:ext cx="120650" cy="568325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196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66" name="Picture 2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7" name="Oval 24"/>
          <p:cNvSpPr>
            <a:spLocks noChangeArrowheads="1"/>
          </p:cNvSpPr>
          <p:nvPr/>
        </p:nvSpPr>
        <p:spPr bwMode="auto">
          <a:xfrm rot="-9959628">
            <a:off x="5105400" y="4648200"/>
            <a:ext cx="446088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8" name="Oval 26"/>
          <p:cNvSpPr>
            <a:spLocks noChangeArrowheads="1"/>
          </p:cNvSpPr>
          <p:nvPr/>
        </p:nvSpPr>
        <p:spPr bwMode="auto">
          <a:xfrm>
            <a:off x="4572000" y="5029200"/>
            <a:ext cx="598488" cy="1889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6509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9" name="Oval 27"/>
          <p:cNvSpPr>
            <a:spLocks noChangeArrowheads="1"/>
          </p:cNvSpPr>
          <p:nvPr/>
        </p:nvSpPr>
        <p:spPr bwMode="auto">
          <a:xfrm>
            <a:off x="5029200" y="4800600"/>
            <a:ext cx="228600" cy="2841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411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0" name="Oval 28"/>
          <p:cNvSpPr>
            <a:spLocks noChangeArrowheads="1"/>
          </p:cNvSpPr>
          <p:nvPr/>
        </p:nvSpPr>
        <p:spPr bwMode="auto">
          <a:xfrm rot="2058703">
            <a:off x="5149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1" name="Oval 29"/>
          <p:cNvSpPr>
            <a:spLocks noChangeArrowheads="1"/>
          </p:cNvSpPr>
          <p:nvPr/>
        </p:nvSpPr>
        <p:spPr bwMode="auto">
          <a:xfrm rot="1553838">
            <a:off x="5268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2" name="Oval 30"/>
          <p:cNvSpPr>
            <a:spLocks noChangeArrowheads="1"/>
          </p:cNvSpPr>
          <p:nvPr/>
        </p:nvSpPr>
        <p:spPr bwMode="auto">
          <a:xfrm>
            <a:off x="5334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73" name="Picture 3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74" name="Oval 32"/>
          <p:cNvSpPr>
            <a:spLocks noChangeArrowheads="1"/>
          </p:cNvSpPr>
          <p:nvPr/>
        </p:nvSpPr>
        <p:spPr bwMode="auto">
          <a:xfrm>
            <a:off x="7162800" y="4648200"/>
            <a:ext cx="1447800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5" name="Oval 33"/>
          <p:cNvSpPr>
            <a:spLocks noChangeArrowheads="1"/>
          </p:cNvSpPr>
          <p:nvPr/>
        </p:nvSpPr>
        <p:spPr bwMode="auto">
          <a:xfrm>
            <a:off x="7239000" y="5029200"/>
            <a:ext cx="598488" cy="188913"/>
          </a:xfrm>
          <a:prstGeom prst="ellipse">
            <a:avLst/>
          </a:prstGeom>
          <a:solidFill>
            <a:schemeClr val="tx1"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6" name="Oval 34"/>
          <p:cNvSpPr>
            <a:spLocks noChangeArrowheads="1"/>
          </p:cNvSpPr>
          <p:nvPr/>
        </p:nvSpPr>
        <p:spPr bwMode="auto">
          <a:xfrm>
            <a:off x="7772400" y="4800600"/>
            <a:ext cx="158750" cy="284163"/>
          </a:xfrm>
          <a:prstGeom prst="ellipse">
            <a:avLst/>
          </a:prstGeom>
          <a:solidFill>
            <a:schemeClr val="tx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7" name="Oval 35"/>
          <p:cNvSpPr>
            <a:spLocks noChangeArrowheads="1"/>
          </p:cNvSpPr>
          <p:nvPr/>
        </p:nvSpPr>
        <p:spPr bwMode="auto">
          <a:xfrm rot="2058703">
            <a:off x="7816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8" name="Oval 36"/>
          <p:cNvSpPr>
            <a:spLocks noChangeArrowheads="1"/>
          </p:cNvSpPr>
          <p:nvPr/>
        </p:nvSpPr>
        <p:spPr bwMode="auto">
          <a:xfrm rot="1553838">
            <a:off x="7935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9" name="Oval 37"/>
          <p:cNvSpPr>
            <a:spLocks noChangeArrowheads="1"/>
          </p:cNvSpPr>
          <p:nvPr/>
        </p:nvSpPr>
        <p:spPr bwMode="auto">
          <a:xfrm>
            <a:off x="8001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tx2"/>
                </a:solidFill>
              </a:rPr>
              <a:t>Other examples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9" y="2612571"/>
            <a:ext cx="3340859" cy="321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69" y="1563078"/>
            <a:ext cx="223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Combine multiple station data into a single metric</a:t>
            </a:r>
            <a:endParaRPr lang="en-US" dirty="0"/>
          </a:p>
        </p:txBody>
      </p:sp>
      <p:pic>
        <p:nvPicPr>
          <p:cNvPr id="142340" name="Picture 4" descr="http://coralreef.noaa.gov/threats/fishing/resources/yllwspt_burd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1" y="2514399"/>
            <a:ext cx="3276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2272" y="1805377"/>
            <a:ext cx="22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Multiple individuals measured over time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chemeClr val="tx2"/>
                </a:solidFill>
              </a:rPr>
              <a:t>The same model can capture many different underlying population structures and observation structures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08576"/>
              </p:ext>
            </p:extLst>
          </p:nvPr>
        </p:nvGraphicFramePr>
        <p:xfrm>
          <a:off x="1093787" y="2984598"/>
          <a:ext cx="69564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4" name="Equation" r:id="rId4" imgW="2590800" imgH="457200" progId="Equation.3">
                  <p:embed/>
                </p:oleObj>
              </mc:Choice>
              <mc:Fallback>
                <p:oleObj name="Equation" r:id="rId4" imgW="259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7" y="2984598"/>
                        <a:ext cx="69564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19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9084"/>
            <a:ext cx="8228160" cy="724396"/>
          </a:xfrm>
        </p:spPr>
        <p:txBody>
          <a:bodyPr tIns="12801"/>
          <a:lstStyle/>
          <a:p>
            <a:pPr eaLnBrk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2000" b="1" i="1" dirty="0"/>
              <a:t>Inferring spatial structure from time‐series data: using multivariate state‐space models to detect </a:t>
            </a:r>
            <a:r>
              <a:rPr lang="en-GB" sz="2000" b="1" i="1" dirty="0" err="1"/>
              <a:t>metapopulation</a:t>
            </a:r>
            <a:r>
              <a:rPr lang="en-GB" sz="2000" b="1" i="1" dirty="0"/>
              <a:t> structure of California sea lions in the Gulf of California, Mexico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92" y="1589858"/>
            <a:ext cx="3066878" cy="33004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0" y="6205612"/>
            <a:ext cx="6252480" cy="5054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>
                <a:solidFill>
                  <a:srgbClr val="000000"/>
                </a:solidFill>
              </a:rPr>
              <a:t>Journal of Applied Ecology</a:t>
            </a:r>
            <a:r>
              <a:rPr lang="en-GB" sz="1000">
                <a:solidFill>
                  <a:srgbClr val="000000"/>
                </a:solidFill>
              </a:rPr>
              <a:t/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5"/>
              </a:rPr>
              <a:t>Volume 47, Issue 1, </a:t>
            </a:r>
            <a:r>
              <a:rPr lang="en-GB" sz="1000">
                <a:solidFill>
                  <a:srgbClr val="000000"/>
                </a:solidFill>
              </a:rPr>
              <a:t>pages 47-56, 15 DEC 2009 DOI: 10.1111/j.1365-2664.2009.01745.x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6"/>
              </a:rPr>
              <a:t>http://onlinelibrary.wiley.com/doi/10.1111/j.1365-2664.2009.01745.x/full#f1</a:t>
            </a:r>
          </a:p>
        </p:txBody>
      </p:sp>
      <p:pic>
        <p:nvPicPr>
          <p:cNvPr id="143364" name="Picture 4" descr="Photos of California sea lions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64" y="1589858"/>
            <a:ext cx="4812849" cy="320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46008" y="4848279"/>
            <a:ext cx="1845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Tony Orr (NOAA, AFSC)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918731" y="5125278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Hypotheses about the population structure:</a:t>
            </a:r>
          </a:p>
          <a:p>
            <a:r>
              <a:rPr lang="en-US" dirty="0" smtClean="0"/>
              <a:t>Diet, Disease, DNA, Distance </a:t>
            </a:r>
          </a:p>
          <a:p>
            <a:r>
              <a:rPr lang="en-US" dirty="0" smtClean="0"/>
              <a:t>(2 null models: no structure and fully structured)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0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" y="466530"/>
            <a:ext cx="7858207" cy="538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411755" y="4086804"/>
            <a:ext cx="559837" cy="289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tx2"/>
                </a:solidFill>
              </a:rPr>
              <a:t>The MARSS manual has two chapters using MARSS models to analyze spatial count data</a:t>
            </a:r>
            <a:endParaRPr lang="en-US" altLang="en-US" sz="3200" dirty="0" smtClean="0">
              <a:solidFill>
                <a:schemeClr val="tx2"/>
              </a:solidFill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131" y="1342696"/>
            <a:ext cx="6952593" cy="6858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en-US" sz="2400" dirty="0" smtClean="0">
                <a:solidFill>
                  <a:srgbClr val="0000FF"/>
                </a:solidFill>
              </a:rPr>
              <a:t>harbor </a:t>
            </a:r>
            <a:r>
              <a:rPr lang="en-US" altLang="en-US" sz="2400" dirty="0" smtClean="0">
                <a:solidFill>
                  <a:srgbClr val="0000FF"/>
                </a:solidFill>
              </a:rPr>
              <a:t>seal count data from the west coast of the USA</a:t>
            </a:r>
          </a:p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endParaRPr lang="en-US" altLang="en-US" sz="2400" dirty="0" smtClean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75" y="2239425"/>
            <a:ext cx="3061138" cy="349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Freeform 2"/>
          <p:cNvSpPr>
            <a:spLocks/>
          </p:cNvSpPr>
          <p:nvPr/>
        </p:nvSpPr>
        <p:spPr bwMode="auto">
          <a:xfrm>
            <a:off x="1881188" y="3944938"/>
            <a:ext cx="76200" cy="361950"/>
          </a:xfrm>
          <a:custGeom>
            <a:avLst/>
            <a:gdLst>
              <a:gd name="T0" fmla="*/ 78122 w 75570"/>
              <a:gd name="T1" fmla="*/ 0 h 362737"/>
              <a:gd name="T2" fmla="*/ 46873 w 75570"/>
              <a:gd name="T3" fmla="*/ 37458 h 362737"/>
              <a:gd name="T4" fmla="*/ 39061 w 75570"/>
              <a:gd name="T5" fmla="*/ 59933 h 362737"/>
              <a:gd name="T6" fmla="*/ 31248 w 75570"/>
              <a:gd name="T7" fmla="*/ 142341 h 362737"/>
              <a:gd name="T8" fmla="*/ 7813 w 75570"/>
              <a:gd name="T9" fmla="*/ 187292 h 362737"/>
              <a:gd name="T10" fmla="*/ 0 w 75570"/>
              <a:gd name="T11" fmla="*/ 209767 h 362737"/>
              <a:gd name="T12" fmla="*/ 15624 w 75570"/>
              <a:gd name="T13" fmla="*/ 254717 h 362737"/>
              <a:gd name="T14" fmla="*/ 31248 w 75570"/>
              <a:gd name="T15" fmla="*/ 277191 h 362737"/>
              <a:gd name="T16" fmla="*/ 46873 w 75570"/>
              <a:gd name="T17" fmla="*/ 329633 h 362737"/>
              <a:gd name="T18" fmla="*/ 46873 w 75570"/>
              <a:gd name="T19" fmla="*/ 359599 h 3627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5570" h="362737">
                <a:moveTo>
                  <a:pt x="75570" y="0"/>
                </a:moveTo>
                <a:cubicBezTo>
                  <a:pt x="65494" y="12595"/>
                  <a:pt x="53891" y="24107"/>
                  <a:pt x="45342" y="37785"/>
                </a:cubicBezTo>
                <a:cubicBezTo>
                  <a:pt x="41120" y="44540"/>
                  <a:pt x="38912" y="52570"/>
                  <a:pt x="37785" y="60456"/>
                </a:cubicBezTo>
                <a:cubicBezTo>
                  <a:pt x="33850" y="88000"/>
                  <a:pt x="34163" y="116039"/>
                  <a:pt x="30228" y="143583"/>
                </a:cubicBezTo>
                <a:cubicBezTo>
                  <a:pt x="26429" y="170174"/>
                  <a:pt x="19529" y="164981"/>
                  <a:pt x="7557" y="188926"/>
                </a:cubicBezTo>
                <a:cubicBezTo>
                  <a:pt x="3995" y="196051"/>
                  <a:pt x="2519" y="204040"/>
                  <a:pt x="0" y="211597"/>
                </a:cubicBezTo>
                <a:cubicBezTo>
                  <a:pt x="5038" y="226711"/>
                  <a:pt x="6277" y="243683"/>
                  <a:pt x="15114" y="256939"/>
                </a:cubicBezTo>
                <a:cubicBezTo>
                  <a:pt x="20152" y="264496"/>
                  <a:pt x="26166" y="271486"/>
                  <a:pt x="30228" y="279610"/>
                </a:cubicBezTo>
                <a:cubicBezTo>
                  <a:pt x="34411" y="287975"/>
                  <a:pt x="44535" y="326052"/>
                  <a:pt x="45342" y="332509"/>
                </a:cubicBezTo>
                <a:cubicBezTo>
                  <a:pt x="46592" y="342507"/>
                  <a:pt x="45342" y="352661"/>
                  <a:pt x="45342" y="362737"/>
                </a:cubicBezTo>
              </a:path>
            </a:pathLst>
          </a:custGeom>
          <a:noFill/>
          <a:ln w="476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soundwaves.usgs.gov/2013/02/images/f31a-HoodCanalMap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2117232"/>
            <a:ext cx="4007865" cy="401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Chapter 7 in HWS 2014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Chapter 7: Combining multi-site data to estimate regional population trends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22" y="2485581"/>
            <a:ext cx="2883885" cy="3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2485581"/>
            <a:ext cx="4035972" cy="347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0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81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Chapter 8 in HWS 2014</a:t>
            </a:r>
            <a:endParaRPr lang="en-US" altLang="en-US" sz="3600" dirty="0" smtClean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4540469" cy="2364828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 smtClean="0">
                <a:solidFill>
                  <a:srgbClr val="0000FF"/>
                </a:solidFill>
              </a:rPr>
              <a:t>Identifying </a:t>
            </a:r>
            <a:r>
              <a:rPr lang="en-US" altLang="en-US" dirty="0" smtClean="0">
                <a:solidFill>
                  <a:srgbClr val="0000FF"/>
                </a:solidFill>
              </a:rPr>
              <a:t>spatial structure and covariance in harbor seals on the west coast of the </a:t>
            </a:r>
            <a:r>
              <a:rPr lang="en-US" altLang="en-US" dirty="0" smtClean="0">
                <a:solidFill>
                  <a:srgbClr val="0000FF"/>
                </a:solidFill>
              </a:rPr>
              <a:t>USA</a:t>
            </a:r>
            <a:endParaRPr lang="en-US" altLang="en-US" dirty="0" smtClean="0">
              <a:solidFill>
                <a:srgbClr val="0000FF"/>
              </a:solidFill>
            </a:endParaRPr>
          </a:p>
        </p:txBody>
      </p:sp>
      <p:pic>
        <p:nvPicPr>
          <p:cNvPr id="35845" name="Picture 2" descr="http://www.welt-atlas.de/datenbank/karten/karte-7-246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19" y="1340120"/>
            <a:ext cx="2631281" cy="53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4167187" y="44259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2000km</a:t>
            </a:r>
          </a:p>
        </p:txBody>
      </p:sp>
      <p:cxnSp>
        <p:nvCxnSpPr>
          <p:cNvPr id="35847" name="Straight Arrow Connector 4"/>
          <p:cNvCxnSpPr>
            <a:cxnSpLocks noChangeShapeType="1"/>
          </p:cNvCxnSpPr>
          <p:nvPr/>
        </p:nvCxnSpPr>
        <p:spPr bwMode="auto">
          <a:xfrm flipV="1">
            <a:off x="5510048" y="2667000"/>
            <a:ext cx="0" cy="3886200"/>
          </a:xfrm>
          <a:prstGeom prst="straightConnector1">
            <a:avLst/>
          </a:prstGeom>
          <a:noFill/>
          <a:ln w="317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Shortcut for the Z matrix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706938" y="5408613"/>
            <a:ext cx="101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714875" y="2362200"/>
          <a:ext cx="138112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9" name="Equation" r:id="rId3" imgW="1181100" imgH="2514600" progId="Equation.3">
                  <p:embed/>
                </p:oleObj>
              </mc:Choice>
              <mc:Fallback>
                <p:oleObj name="Equation" r:id="rId3" imgW="1181100" imgH="2514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362200"/>
                        <a:ext cx="138112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6338888" y="354965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+ a + v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1341438" y="354965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count                                    =</a:t>
            </a:r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435100"/>
            <a:ext cx="2124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1"/>
          <p:cNvSpPr txBox="1">
            <a:spLocks noChangeArrowheads="1"/>
          </p:cNvSpPr>
          <p:nvPr/>
        </p:nvSpPr>
        <p:spPr bwMode="auto">
          <a:xfrm>
            <a:off x="609600" y="6140450"/>
            <a:ext cx="743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factor(c(“or.wa”,”or.wa,”ps”,”ps”,”ps”,”ps”,”ca”,”ca”,”or.wa”,”or.wa”,”ps”))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chemeClr val="tx2"/>
                </a:solidFill>
                <a:latin typeface="+mn-lt"/>
              </a:rPr>
              <a:t>Imagine we have 3 sampling locations for a population</a:t>
            </a:r>
          </a:p>
        </p:txBody>
      </p:sp>
      <p:sp>
        <p:nvSpPr>
          <p:cNvPr id="6147" name="Oval 4"/>
          <p:cNvSpPr>
            <a:spLocks noChangeArrowheads="1"/>
          </p:cNvSpPr>
          <p:nvPr/>
        </p:nvSpPr>
        <p:spPr bwMode="auto">
          <a:xfrm>
            <a:off x="1295400" y="1676400"/>
            <a:ext cx="6248400" cy="4572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2590800" y="2982913"/>
            <a:ext cx="990600" cy="7620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4076700" y="4049713"/>
            <a:ext cx="1333500" cy="12954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0" name="Oval 7"/>
          <p:cNvSpPr>
            <a:spLocks noChangeArrowheads="1"/>
          </p:cNvSpPr>
          <p:nvPr/>
        </p:nvSpPr>
        <p:spPr bwMode="auto">
          <a:xfrm>
            <a:off x="4922838" y="2335213"/>
            <a:ext cx="487362" cy="4953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328863" y="226695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3170238" y="528320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5167313" y="2797175"/>
            <a:ext cx="142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line transect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5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Mathematically we can write</a:t>
            </a: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609600" y="594360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2389188" y="58039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6629400" y="60817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8198" name="Object 1"/>
          <p:cNvGraphicFramePr>
            <a:graphicFrameLocks noChangeAspect="1"/>
          </p:cNvGraphicFramePr>
          <p:nvPr/>
        </p:nvGraphicFramePr>
        <p:xfrm>
          <a:off x="990600" y="1781175"/>
          <a:ext cx="751998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9" name="Equation" r:id="rId3" imgW="1816100" imgH="965200" progId="Equation.3">
                  <p:embed/>
                </p:oleObj>
              </mc:Choice>
              <mc:Fallback>
                <p:oleObj name="Equation" r:id="rId3" imgW="18161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81175"/>
                        <a:ext cx="7519988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8784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tx2"/>
                </a:solidFill>
              </a:rPr>
              <a:t>The observation part can be rewritten</a:t>
            </a:r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9221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9223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9224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3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Oval 1"/>
          <p:cNvSpPr>
            <a:spLocks noChangeArrowheads="1"/>
          </p:cNvSpPr>
          <p:nvPr/>
        </p:nvSpPr>
        <p:spPr bwMode="auto">
          <a:xfrm>
            <a:off x="5562600" y="2133600"/>
            <a:ext cx="762000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226" name="TextBox 2"/>
          <p:cNvSpPr txBox="1">
            <a:spLocks noChangeArrowheads="1"/>
          </p:cNvSpPr>
          <p:nvPr/>
        </p:nvSpPr>
        <p:spPr bwMode="auto">
          <a:xfrm>
            <a:off x="4938713" y="1290638"/>
            <a:ext cx="3724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We need to fix one of the a’s.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 Traditionally we fix to </a:t>
            </a:r>
            <a:r>
              <a:rPr lang="en-US" altLang="en-US" sz="1800" dirty="0" smtClean="0">
                <a:latin typeface="Arial" charset="0"/>
              </a:rPr>
              <a:t>the first to 0</a:t>
            </a:r>
            <a:r>
              <a:rPr lang="en-US" altLang="en-US" sz="1800" dirty="0">
                <a:latin typeface="Arial" charset="0"/>
              </a:rPr>
              <a:t>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2596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2"/>
                </a:solidFill>
              </a:rPr>
              <a:t>The model with one a fixed to zero</a:t>
            </a:r>
          </a:p>
        </p:txBody>
      </p:sp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10245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10248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27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3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chemeClr val="tx2"/>
                </a:solidFill>
              </a:rPr>
              <a:t>The observation errors are multivariate.</a:t>
            </a:r>
            <a:br>
              <a:rPr lang="en-US" altLang="en-US" sz="2800" dirty="0" smtClean="0">
                <a:solidFill>
                  <a:schemeClr val="tx2"/>
                </a:solidFill>
              </a:rPr>
            </a:br>
            <a:r>
              <a:rPr lang="en-US" altLang="en-US" sz="2800" dirty="0" smtClean="0">
                <a:solidFill>
                  <a:schemeClr val="tx2"/>
                </a:solidFill>
              </a:rPr>
              <a:t>For now, let’s assume Normality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63600" y="2743200"/>
          <a:ext cx="6884988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1" name="Equation" r:id="rId4" imgW="2171700" imgH="762000" progId="Equation.3">
                  <p:embed/>
                </p:oleObj>
              </mc:Choice>
              <mc:Fallback>
                <p:oleObj name="Equation" r:id="rId4" imgW="21717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43200"/>
                        <a:ext cx="6884988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143000" y="136207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The variance-covariance matrix tells you how the observation errors are related.  Are they independent? Or do they </a:t>
            </a:r>
            <a:r>
              <a:rPr lang="en-US" altLang="en-US" sz="1800" dirty="0" err="1">
                <a:latin typeface="Arial" charset="0"/>
              </a:rPr>
              <a:t>covary</a:t>
            </a:r>
            <a:r>
              <a:rPr lang="en-US" altLang="en-US" sz="1800" dirty="0">
                <a:latin typeface="Arial" charset="0"/>
              </a:rPr>
              <a:t>?  Do have the same variance or difference variances?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solidFill>
                  <a:schemeClr val="tx2"/>
                </a:solidFill>
              </a:rPr>
              <a:t>Example observation error </a:t>
            </a:r>
            <a:r>
              <a:rPr lang="en-US" altLang="en-US" sz="3600" dirty="0" err="1" smtClean="0">
                <a:solidFill>
                  <a:schemeClr val="tx2"/>
                </a:solidFill>
              </a:rPr>
              <a:t>var-cov</a:t>
            </a:r>
            <a:r>
              <a:rPr lang="en-US" altLang="en-US" sz="3600" dirty="0" smtClean="0">
                <a:solidFill>
                  <a:schemeClr val="tx2"/>
                </a:solidFill>
              </a:rPr>
              <a:t> matrices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95313" y="1371600"/>
          <a:ext cx="277177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0" name="Equation" r:id="rId4" imgW="1092200" imgH="736600" progId="Equation.3">
                  <p:embed/>
                </p:oleObj>
              </mc:Choice>
              <mc:Fallback>
                <p:oleObj name="Equation" r:id="rId4" imgW="109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71600"/>
                        <a:ext cx="277177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64213" y="3954463"/>
          <a:ext cx="2311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1" name="Equation" r:id="rId6" imgW="927100" imgH="736600" progId="Equation.3">
                  <p:embed/>
                </p:oleObj>
              </mc:Choice>
              <mc:Fallback>
                <p:oleObj name="Equation" r:id="rId6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3954463"/>
                        <a:ext cx="2311400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63600" y="3886200"/>
          <a:ext cx="236696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2" name="Equation" r:id="rId8" imgW="927100" imgH="736600" progId="Equation.3">
                  <p:embed/>
                </p:oleObj>
              </mc:Choice>
              <mc:Fallback>
                <p:oleObj name="Equation" r:id="rId8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86200"/>
                        <a:ext cx="236696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1212850" y="3303588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12295" name="Text Box 12"/>
          <p:cNvSpPr txBox="1">
            <a:spLocks noChangeArrowheads="1"/>
          </p:cNvSpPr>
          <p:nvPr/>
        </p:nvSpPr>
        <p:spPr bwMode="auto">
          <a:xfrm>
            <a:off x="627063" y="5797550"/>
            <a:ext cx="26812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5243513" y="5797550"/>
            <a:ext cx="3429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3981450" y="45720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4" name="Multiply 3"/>
          <p:cNvSpPr/>
          <p:nvPr/>
        </p:nvSpPr>
        <p:spPr bwMode="auto">
          <a:xfrm>
            <a:off x="1052513" y="1531938"/>
            <a:ext cx="1828800" cy="1524000"/>
          </a:xfrm>
          <a:prstGeom prst="mathMultiply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9" name="Object 3"/>
          <p:cNvGraphicFramePr>
            <a:graphicFrameLocks noChangeAspect="1"/>
          </p:cNvGraphicFramePr>
          <p:nvPr/>
        </p:nvGraphicFramePr>
        <p:xfrm>
          <a:off x="5783263" y="1435100"/>
          <a:ext cx="235108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53" name="Equation" r:id="rId10" imgW="927100" imgH="736600" progId="Equation.3">
                  <p:embed/>
                </p:oleObj>
              </mc:Choice>
              <mc:Fallback>
                <p:oleObj name="Equation" r:id="rId10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1435100"/>
                        <a:ext cx="235108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6191250" y="3367088"/>
            <a:ext cx="1558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“equal </a:t>
            </a:r>
            <a:r>
              <a:rPr lang="en-US" altLang="en-US" sz="1800" dirty="0" err="1">
                <a:latin typeface="Calibri" panose="020F0502020204030204" pitchFamily="34" charset="0"/>
              </a:rPr>
              <a:t>varcov</a:t>
            </a:r>
            <a:r>
              <a:rPr lang="en-US" altLang="en-US" sz="18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40214</TotalTime>
  <Words>1321</Words>
  <Application>Microsoft Office PowerPoint</Application>
  <PresentationFormat>On-screen Show (4:3)</PresentationFormat>
  <Paragraphs>260</Paragraphs>
  <Slides>36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Office Theme</vt:lpstr>
      <vt:lpstr>Equation</vt:lpstr>
      <vt:lpstr>Microsoft Equation 3.0</vt:lpstr>
      <vt:lpstr>Introduction to multivariate state-space models using multi-site population data as the example</vt:lpstr>
      <vt:lpstr>Topics</vt:lpstr>
      <vt:lpstr>Other examples</vt:lpstr>
      <vt:lpstr>Imagine we have 3 sampling locations for a population</vt:lpstr>
      <vt:lpstr>Mathematically we can write</vt:lpstr>
      <vt:lpstr>The observation part can be rewritten</vt:lpstr>
      <vt:lpstr>The model with one a fixed to zero</vt:lpstr>
      <vt:lpstr>The observation errors are multivariate. For now, let’s assume Normality</vt:lpstr>
      <vt:lpstr>Example observation error var-cov matrices</vt:lpstr>
      <vt:lpstr>Example of errors coming from these variance-covariance matrices</vt:lpstr>
      <vt:lpstr>Fitting MARSS models using the MARSS R Package</vt:lpstr>
      <vt:lpstr>MARSS R Package Model Syntax</vt:lpstr>
      <vt:lpstr>PowerPoint Presentation</vt:lpstr>
      <vt:lpstr>PowerPoint Presentation</vt:lpstr>
      <vt:lpstr>Some short examples</vt:lpstr>
      <vt:lpstr>PowerPoint Presentation</vt:lpstr>
      <vt:lpstr>An example: modeling the population dynamics of harbor seals in Puget Sound, WA</vt:lpstr>
      <vt:lpstr>PowerPoint Presentation</vt:lpstr>
      <vt:lpstr>A multivariate model for the population (not the observations but the actual population)</vt:lpstr>
      <vt:lpstr>The population model in matrix form</vt:lpstr>
      <vt:lpstr>The mean population growth rates (u) can have spatial structure</vt:lpstr>
      <vt:lpstr>The process error var-cov matrix can have structure: wt ~MVN(0,Q)</vt:lpstr>
      <vt:lpstr>PowerPoint Presentation</vt:lpstr>
      <vt:lpstr>We observe our subpopulations and those observations have error</vt:lpstr>
      <vt:lpstr>The obs. err. model specifies  how the observed time series are related to the true subpopulation sizes</vt:lpstr>
      <vt:lpstr>The observation model</vt:lpstr>
      <vt:lpstr>The observation errors have a var-cov matrix</vt:lpstr>
      <vt:lpstr>The harbor seal multivariate state-space model in matrix form</vt:lpstr>
      <vt:lpstr>Instead of N, S, Str. J subpopulations, we could have other combinations and numbers of subpopulations</vt:lpstr>
      <vt:lpstr>The same model can capture many different underlying population structures and observation structures</vt:lpstr>
      <vt:lpstr>Inferring spatial structure from time‐series data: using multivariate state‐space models to detect metapopulation structure of California sea lions in the Gulf of California, Mexico</vt:lpstr>
      <vt:lpstr>PowerPoint Presentation</vt:lpstr>
      <vt:lpstr>The MARSS manual has two chapters using MARSS models to analyze spatial count data</vt:lpstr>
      <vt:lpstr>Chapter 7 in HWS 2014 </vt:lpstr>
      <vt:lpstr>Chapter 8 in HWS 2014</vt:lpstr>
      <vt:lpstr>Shortcut for the Z matrix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 Holmes</cp:lastModifiedBy>
  <cp:revision>1625</cp:revision>
  <cp:lastPrinted>2015-01-27T01:00:16Z</cp:lastPrinted>
  <dcterms:created xsi:type="dcterms:W3CDTF">2011-05-03T16:22:23Z</dcterms:created>
  <dcterms:modified xsi:type="dcterms:W3CDTF">2017-01-19T17:51:25Z</dcterms:modified>
</cp:coreProperties>
</file>